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72" r:id="rId5"/>
    <p:sldId id="271" r:id="rId6"/>
    <p:sldId id="270" r:id="rId7"/>
    <p:sldId id="269" r:id="rId8"/>
    <p:sldId id="268" r:id="rId9"/>
    <p:sldId id="267" r:id="rId10"/>
    <p:sldId id="266" r:id="rId11"/>
    <p:sldId id="265" r:id="rId12"/>
    <p:sldId id="264" r:id="rId13"/>
    <p:sldId id="263" r:id="rId14"/>
    <p:sldId id="262" r:id="rId15"/>
    <p:sldId id="261" r:id="rId16"/>
    <p:sldId id="260" r:id="rId17"/>
    <p:sldId id="259" r:id="rId18"/>
    <p:sldId id="258" r:id="rId1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67" d="100"/>
          <a:sy n="67" d="100"/>
        </p:scale>
        <p:origin x="64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EECC2011-B531-497C-B937-5CAFC38706F1}"/>
              </a:ext>
            </a:extLst>
          </p:cNvPr>
          <p:cNvSpPr>
            <a:spLocks noGrp="1"/>
          </p:cNvSpPr>
          <p:nvPr>
            <p:ph type="dt" sz="half" idx="10"/>
          </p:nvPr>
        </p:nvSpPr>
        <p:spPr/>
        <p:txBody>
          <a:bodyPr/>
          <a:lstStyle/>
          <a:p>
            <a:fld id="{199865A3-D6AD-4B41-9D41-427EAC4A794A}" type="datetimeFigureOut">
              <a:rPr lang="nl-NL" smtClean="0"/>
              <a:t>9-12-2020</a:t>
            </a:fld>
            <a:endParaRPr lang="nl-NL"/>
          </a:p>
        </p:txBody>
      </p:sp>
      <p:sp>
        <p:nvSpPr>
          <p:cNvPr id="5" name="Footer Placeholder 4">
            <a:extLst>
              <a:ext uri="{FF2B5EF4-FFF2-40B4-BE49-F238E27FC236}">
                <a16:creationId xmlns:a16="http://schemas.microsoft.com/office/drawing/2014/main"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D711843-6EA1-4504-AE88-D05348B763C7}"/>
              </a:ext>
            </a:extLst>
          </p:cNvPr>
          <p:cNvSpPr>
            <a:spLocks noGrp="1"/>
          </p:cNvSpPr>
          <p:nvPr>
            <p:ph type="sldNum" sz="quarter" idx="12"/>
          </p:nvPr>
        </p:nvSpPr>
        <p:spPr/>
        <p:txBody>
          <a:bodyPr/>
          <a:lstStyle/>
          <a:p>
            <a:fld id="{8A8E130A-1768-47C2-AEEF-039DF5EAA3CE}" type="slidenum">
              <a:rPr lang="nl-NL" smtClean="0"/>
              <a:t>‹nr.›</a:t>
            </a:fld>
            <a:endParaRPr lang="nl-NL"/>
          </a:p>
        </p:txBody>
      </p:sp>
    </p:spTree>
    <p:extLst>
      <p:ext uri="{BB962C8B-B14F-4D97-AF65-F5344CB8AC3E}">
        <p14:creationId xmlns:p14="http://schemas.microsoft.com/office/powerpoint/2010/main"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63D62852-472A-4E81-9A92-88A3F9D16EE3}"/>
              </a:ext>
            </a:extLst>
          </p:cNvPr>
          <p:cNvSpPr>
            <a:spLocks noGrp="1"/>
          </p:cNvSpPr>
          <p:nvPr>
            <p:ph type="dt" sz="half" idx="10"/>
          </p:nvPr>
        </p:nvSpPr>
        <p:spPr/>
        <p:txBody>
          <a:bodyPr/>
          <a:lstStyle/>
          <a:p>
            <a:fld id="{199865A3-D6AD-4B41-9D41-427EAC4A794A}" type="datetimeFigureOut">
              <a:rPr lang="nl-NL" smtClean="0"/>
              <a:t>9-12-2020</a:t>
            </a:fld>
            <a:endParaRPr lang="nl-NL"/>
          </a:p>
        </p:txBody>
      </p:sp>
      <p:sp>
        <p:nvSpPr>
          <p:cNvPr id="5" name="Footer Placeholder 4">
            <a:extLst>
              <a:ext uri="{FF2B5EF4-FFF2-40B4-BE49-F238E27FC236}">
                <a16:creationId xmlns:a16="http://schemas.microsoft.com/office/drawing/2014/main"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8006D42F-3A64-42AF-89B0-03A16AEDBCA3}"/>
              </a:ext>
            </a:extLst>
          </p:cNvPr>
          <p:cNvSpPr>
            <a:spLocks noGrp="1"/>
          </p:cNvSpPr>
          <p:nvPr>
            <p:ph type="sldNum" sz="quarter" idx="12"/>
          </p:nvPr>
        </p:nvSpPr>
        <p:spPr/>
        <p:txBody>
          <a:bodyPr/>
          <a:lstStyle/>
          <a:p>
            <a:fld id="{8A8E130A-1768-47C2-AEEF-039DF5EAA3CE}" type="slidenum">
              <a:rPr lang="nl-NL" smtClean="0"/>
              <a:t>‹nr.›</a:t>
            </a:fld>
            <a:endParaRPr lang="nl-NL"/>
          </a:p>
        </p:txBody>
      </p:sp>
    </p:spTree>
    <p:extLst>
      <p:ext uri="{BB962C8B-B14F-4D97-AF65-F5344CB8AC3E}">
        <p14:creationId xmlns:p14="http://schemas.microsoft.com/office/powerpoint/2010/main"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t>9-12-2020</a:t>
            </a:fld>
            <a:endParaRPr lang="nl-NL"/>
          </a:p>
        </p:txBody>
      </p:sp>
      <p:sp>
        <p:nvSpPr>
          <p:cNvPr id="5" name="Footer Placeholder 4">
            <a:extLst>
              <a:ext uri="{FF2B5EF4-FFF2-40B4-BE49-F238E27FC236}">
                <a16:creationId xmlns:a16="http://schemas.microsoft.com/office/drawing/2014/main"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t>‹nr.›</a:t>
            </a:fld>
            <a:endParaRPr lang="nl-NL"/>
          </a:p>
        </p:txBody>
      </p:sp>
    </p:spTree>
    <p:extLst>
      <p:ext uri="{BB962C8B-B14F-4D97-AF65-F5344CB8AC3E}">
        <p14:creationId xmlns:p14="http://schemas.microsoft.com/office/powerpoint/2010/main"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CF3FC-DDCD-44C3-97E5-C4790D0C1EED}"/>
              </a:ext>
            </a:extLst>
          </p:cNvPr>
          <p:cNvSpPr>
            <a:spLocks noGrp="1"/>
          </p:cNvSpPr>
          <p:nvPr>
            <p:ph type="ctrTitle"/>
          </p:nvPr>
        </p:nvSpPr>
        <p:spPr/>
        <p:txBody>
          <a:bodyPr>
            <a:noAutofit/>
          </a:bodyPr>
          <a:lstStyle/>
          <a:p>
            <a:r>
              <a:rPr lang="nl-NL" sz="4400"/>
              <a:t>Formulier om de christelijke doop te bedienen aan de kinderen van de gelovigen (3)</a:t>
            </a:r>
          </a:p>
        </p:txBody>
      </p:sp>
      <p:sp>
        <p:nvSpPr>
          <p:cNvPr id="3" name="Subtitle 2">
            <a:extLst>
              <a:ext uri="{FF2B5EF4-FFF2-40B4-BE49-F238E27FC236}">
                <a16:creationId xmlns:a16="http://schemas.microsoft.com/office/drawing/2014/main" id="{E3502971-8200-4362-BB03-1C305D5FFCF3}"/>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941337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solidFill>
                  <a:srgbClr val="FFFF00"/>
                </a:solidFill>
              </a:rPr>
              <a:t>Belijdenis</a:t>
            </a:r>
          </a:p>
          <a:p>
            <a:r>
              <a:rPr lang="nl-NL"/>
              <a:t>In verbondenheid met de kerk van alle tijden en alle plaatsen spreken wij openlijk uit:</a:t>
            </a:r>
          </a:p>
          <a:p>
            <a:r>
              <a:rPr lang="nl-NL"/>
              <a:t>Ik geloof in God de Vader, de Almachtige,</a:t>
            </a:r>
            <a:br>
              <a:rPr lang="nl-NL"/>
            </a:br>
            <a:r>
              <a:rPr lang="nl-NL"/>
              <a:t>schepper van de hemel en de aarde.</a:t>
            </a:r>
            <a:br>
              <a:rPr lang="nl-NL"/>
            </a:br>
            <a:r>
              <a:rPr lang="nl-NL"/>
              <a:t>En in Jezus Christus, zijn eniggeboren Zoon, onze Heer;</a:t>
            </a:r>
            <a:br>
              <a:rPr lang="nl-NL"/>
            </a:br>
            <a:r>
              <a:rPr lang="nl-NL"/>
              <a:t>die ontvangen is van de heilige Geest, geboren uit de maagd Maria;</a:t>
            </a:r>
            <a:br>
              <a:rPr lang="nl-NL"/>
            </a:br>
            <a:r>
              <a:rPr lang="nl-NL"/>
              <a:t>die geleden heeft onder Pontius Pilatus, is gekruisigd, gestorven en begraven,</a:t>
            </a:r>
            <a:br>
              <a:rPr lang="nl-NL"/>
            </a:br>
            <a:r>
              <a:rPr lang="nl-NL"/>
              <a:t>neergedaald in de hel; op de derde dag opgestaan uit de doden; opgevaren naar de hemel,</a:t>
            </a:r>
          </a:p>
          <a:p>
            <a:endParaRPr lang="nl-NL"/>
          </a:p>
        </p:txBody>
      </p:sp>
    </p:spTree>
    <p:extLst>
      <p:ext uri="{BB962C8B-B14F-4D97-AF65-F5344CB8AC3E}">
        <p14:creationId xmlns:p14="http://schemas.microsoft.com/office/powerpoint/2010/main" val="2910714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t>en zit aan de rechterhand van God, de almachtige Vader;</a:t>
            </a:r>
          </a:p>
          <a:p>
            <a:r>
              <a:rPr lang="nl-NL"/>
              <a:t>vandaar zal hij komen om te oordelen de levenden en de doden.</a:t>
            </a:r>
          </a:p>
          <a:p>
            <a:r>
              <a:rPr lang="nl-NL"/>
              <a:t>Ik geloof in de heilige Geest.</a:t>
            </a:r>
          </a:p>
          <a:p>
            <a:r>
              <a:rPr lang="nl-NL"/>
              <a:t>Ik geloof een heilige, algemene, christelijke kerk, de gemeenschap der heiligen; vergeving van de zonden; opstanding van het vlees; en een eeuwig leven.</a:t>
            </a:r>
          </a:p>
          <a:p>
            <a:endParaRPr lang="nl-NL"/>
          </a:p>
        </p:txBody>
      </p:sp>
    </p:spTree>
    <p:extLst>
      <p:ext uri="{BB962C8B-B14F-4D97-AF65-F5344CB8AC3E}">
        <p14:creationId xmlns:p14="http://schemas.microsoft.com/office/powerpoint/2010/main" val="936497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solidFill>
                  <a:srgbClr val="FFFF00"/>
                </a:solidFill>
              </a:rPr>
              <a:t>Doopgebed</a:t>
            </a:r>
          </a:p>
          <a:p>
            <a:r>
              <a:rPr lang="nl-NL"/>
              <a:t>Almachtige, eeuwige God, door het water heen wijst u de weg naar het leven. Toen u door de zondvloed de wereld overspoelde, hebt u Noach en zijn gezin gered. Heel het leger van Egypte kwam om in de golven van de Rietzee, maar uw volk Israël hebt u dwars door diezelfde zee laten gaan, over droog land. In beide reddingsacties zien wij al iets van de doop.</a:t>
            </a:r>
          </a:p>
          <a:p>
            <a:r>
              <a:rPr lang="nl-NL"/>
              <a:t>We bidden u ook N.N. genadig te zijn. Maak dit kind van u door uw heilige Geest één maken met Jezus Christus. Laat het door de doop begraven zijn in Christus’ dood en met hem opstaan in een nieuw leven.</a:t>
            </a:r>
          </a:p>
          <a:p>
            <a:endParaRPr lang="nl-NL"/>
          </a:p>
        </p:txBody>
      </p:sp>
    </p:spTree>
    <p:extLst>
      <p:ext uri="{BB962C8B-B14F-4D97-AF65-F5344CB8AC3E}">
        <p14:creationId xmlns:p14="http://schemas.microsoft.com/office/powerpoint/2010/main" val="1422419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t>Helpt u N.N. elke dag vol goede moed zijn kruis te dragen, Christus achterna, aan hem verbonden met echt geloof, vaste hoop en vurige liefde. Geeft u hem altijd, ook bij het sterven, houvast in wat u beloofd hebt. Dan zal hij vol vertrouwen verschijnen voor Jezus Christus, zijn rechter en redder.</a:t>
            </a:r>
          </a:p>
          <a:p>
            <a:r>
              <a:rPr lang="nl-NL"/>
              <a:t>Dit vragen wij u in de naam van Jezus Christus, uw Zoon, die met u en de heilige Geest, één enig God, leeft en regeert in eeuwigheid. Amen.</a:t>
            </a:r>
          </a:p>
          <a:p>
            <a:endParaRPr lang="nl-NL"/>
          </a:p>
        </p:txBody>
      </p:sp>
    </p:spTree>
    <p:extLst>
      <p:ext uri="{BB962C8B-B14F-4D97-AF65-F5344CB8AC3E}">
        <p14:creationId xmlns:p14="http://schemas.microsoft.com/office/powerpoint/2010/main" val="1008742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dirty="0">
                <a:solidFill>
                  <a:srgbClr val="FFFF00"/>
                </a:solidFill>
              </a:rPr>
              <a:t>Vragen aan de ouders</a:t>
            </a:r>
          </a:p>
          <a:p>
            <a:r>
              <a:rPr lang="nl-NL" dirty="0"/>
              <a:t>Geliefden in Jezus Christus, onze Heer, in geloof moeten we de doop verlangen en niet uit gewoonte of voor de vorm. Daarom vraag ik u eerlijk te antwoorden op de volgende vragen:</a:t>
            </a:r>
          </a:p>
          <a:p>
            <a:endParaRPr lang="nl-NL" dirty="0"/>
          </a:p>
          <a:p>
            <a:r>
              <a:rPr lang="nl-NL" dirty="0"/>
              <a:t>Erkent u dat N.N. zondig en schuldig ter wereld is gekomen en daarom aan allerlei ellende en zelfs aan het eeuwig oordeel onderworpen is, en dat </a:t>
            </a:r>
            <a:r>
              <a:rPr lang="nl-NL" i="1" dirty="0"/>
              <a:t>hij</a:t>
            </a:r>
            <a:r>
              <a:rPr lang="nl-NL" dirty="0"/>
              <a:t> toch in Christus voor God heilig is en daarom als lid van zijn gemeente behoort gedoopt te zijn?</a:t>
            </a:r>
          </a:p>
          <a:p>
            <a:endParaRPr lang="nl-NL" dirty="0"/>
          </a:p>
        </p:txBody>
      </p:sp>
    </p:spTree>
    <p:extLst>
      <p:ext uri="{BB962C8B-B14F-4D97-AF65-F5344CB8AC3E}">
        <p14:creationId xmlns:p14="http://schemas.microsoft.com/office/powerpoint/2010/main" val="8192447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dirty="0"/>
              <a:t>Belijdt u dat de leer van het Oude en Nieuwe Testament die in de Apostolische Geloofsbelijdenis samengevat is en in deze gemeente verkondigd wordt, de ware en volkomen leer van zijn redding is?</a:t>
            </a:r>
          </a:p>
          <a:p>
            <a:endParaRPr lang="nl-NL" dirty="0"/>
          </a:p>
          <a:p>
            <a:r>
              <a:rPr lang="nl-NL" dirty="0"/>
              <a:t>Belooft u dat u uw </a:t>
            </a:r>
            <a:r>
              <a:rPr lang="nl-NL" i="1" dirty="0"/>
              <a:t>zoon/dochter </a:t>
            </a:r>
            <a:r>
              <a:rPr lang="nl-NL" dirty="0"/>
              <a:t>zult voorgaan in een christelijke manier van leven en </a:t>
            </a:r>
            <a:r>
              <a:rPr lang="nl-NL" i="1" dirty="0"/>
              <a:t>hem</a:t>
            </a:r>
            <a:r>
              <a:rPr lang="nl-NL" dirty="0"/>
              <a:t> zo goed mogelijk zult onderwijzen en laten onderwijzen, om </a:t>
            </a:r>
            <a:r>
              <a:rPr lang="nl-NL" i="1" dirty="0"/>
              <a:t>hem</a:t>
            </a:r>
            <a:r>
              <a:rPr lang="nl-NL" dirty="0"/>
              <a:t> te leren begrijpen wat het betekent gedoopt te zijn?</a:t>
            </a:r>
          </a:p>
          <a:p>
            <a:endParaRPr lang="nl-NL" dirty="0"/>
          </a:p>
          <a:p>
            <a:r>
              <a:rPr lang="nl-NL" dirty="0"/>
              <a:t>Vader en moeder…….. wat is daarop uw antwoord?  (Ja)</a:t>
            </a:r>
          </a:p>
          <a:p>
            <a:endParaRPr lang="nl-NL" dirty="0"/>
          </a:p>
        </p:txBody>
      </p:sp>
    </p:spTree>
    <p:extLst>
      <p:ext uri="{BB962C8B-B14F-4D97-AF65-F5344CB8AC3E}">
        <p14:creationId xmlns:p14="http://schemas.microsoft.com/office/powerpoint/2010/main" val="4014162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solidFill>
                  <a:srgbClr val="FFFF00"/>
                </a:solidFill>
              </a:rPr>
              <a:t>Doopformule</a:t>
            </a:r>
          </a:p>
          <a:p>
            <a:r>
              <a:rPr lang="nl-NL"/>
              <a:t>N.N., (volledige naam), ik doop je in de naam van de Vader en van de Zoon en van de heilige Geest.</a:t>
            </a:r>
          </a:p>
          <a:p>
            <a:endParaRPr lang="nl-NL"/>
          </a:p>
        </p:txBody>
      </p:sp>
    </p:spTree>
    <p:extLst>
      <p:ext uri="{BB962C8B-B14F-4D97-AF65-F5344CB8AC3E}">
        <p14:creationId xmlns:p14="http://schemas.microsoft.com/office/powerpoint/2010/main" val="1195477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solidFill>
                  <a:srgbClr val="FFFF00"/>
                </a:solidFill>
              </a:rPr>
              <a:t>Oproep aan de gemeente</a:t>
            </a:r>
          </a:p>
          <a:p>
            <a:r>
              <a:rPr lang="nl-NL"/>
              <a:t>Geliefde broeders en zusters, ontvang als gemeente dit kind met liefde in uw midden. Weet u geroepen deze ouders te steunen door uw voorbede en voorbeeld. Wees ook daadwerkelijk bereid eraan mee te helpen dat dit kind groeit in het geloof en in het kennen van onze Heer Jezus Christus. Immers, wij zijn allen gedoopt in één Geest en zijn daardoor één lichaam geworden. Moge de Heer ons hiertoe helpen door zijn Geest.</a:t>
            </a:r>
          </a:p>
          <a:p>
            <a:endParaRPr lang="nl-NL"/>
          </a:p>
        </p:txBody>
      </p:sp>
    </p:spTree>
    <p:extLst>
      <p:ext uri="{BB962C8B-B14F-4D97-AF65-F5344CB8AC3E}">
        <p14:creationId xmlns:p14="http://schemas.microsoft.com/office/powerpoint/2010/main" val="19161071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solidFill>
                  <a:srgbClr val="FFFF00"/>
                </a:solidFill>
              </a:rPr>
              <a:t>Dankgebed</a:t>
            </a:r>
          </a:p>
          <a:p>
            <a:r>
              <a:rPr lang="nl-NL"/>
              <a:t>Barmhartige God en Vader, dankbaar prijzen we u, want u vergeeft ons en onze kinderen al onze zonden. U hebt ons als broers en zussen van uw Zoon en daarmee als uw kinderen aangenomen. In Jezus’ naam bidden we u voor N.N. of u hem altijd wilt leiden door uw Geest. Wilt u zijn ouders (vader en/of moeder) alles geven wat ze nodig hebben om hem zo op te voeden dat hij u leert lief te hebben en te eren. Dan zal hij uw goedheid en barmhartigheid erkennen en daarvan getuigen. Laat hem gehoorzaam onze enige leraar, koning en hogepriester, Jezus Christus volgen. Dan zal hij dapper strijden tegen de zonde, de duivel en heel zijn rijk. Geef hem de overwinning zodat hij u, de enige en betrouwbare God - Vader, Zoon en heilige Geest - eeuwig zal prijzen. Amen.</a:t>
            </a:r>
          </a:p>
          <a:p>
            <a:endParaRPr lang="nl-NL"/>
          </a:p>
        </p:txBody>
      </p:sp>
    </p:spTree>
    <p:extLst>
      <p:ext uri="{BB962C8B-B14F-4D97-AF65-F5344CB8AC3E}">
        <p14:creationId xmlns:p14="http://schemas.microsoft.com/office/powerpoint/2010/main" val="4293363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t>Gemeente van Jezus Christus, onze Heer, N.N. en N.N. hebben te kennen gegeven dat ze hun zoon/dochter N.N. willen laten dopen.</a:t>
            </a:r>
          </a:p>
          <a:p>
            <a:endParaRPr lang="nl-NL"/>
          </a:p>
          <a:p>
            <a:r>
              <a:rPr lang="nl-NL">
                <a:solidFill>
                  <a:srgbClr val="FFFF00"/>
                </a:solidFill>
              </a:rPr>
              <a:t>Onderwijs</a:t>
            </a:r>
          </a:p>
          <a:p>
            <a:r>
              <a:rPr lang="nl-NL"/>
              <a:t>Wanneer in de gemeente van Christus de doop wordt bediend, gebeurt dat uit naam van haar Heer, Jezus Christus. Hij heeft zelf zijn apostelen als opdracht gegeven: Ga (…) op weg en maak alle volken tot mijn leerlingen, door hen te dopen in de naam van de Vader en de Zoon en de heilige Geest, en hun te leren dat ze zich moeten houden aan alles wat ik jullie opgedragen heb.</a:t>
            </a:r>
          </a:p>
          <a:p>
            <a:endParaRPr lang="nl-NL"/>
          </a:p>
        </p:txBody>
      </p:sp>
    </p:spTree>
    <p:extLst>
      <p:ext uri="{BB962C8B-B14F-4D97-AF65-F5344CB8AC3E}">
        <p14:creationId xmlns:p14="http://schemas.microsoft.com/office/powerpoint/2010/main" val="2127730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t>Ook in de brieven van de apostelen wordt over de doop gesproken. Paulus bijvoorbeeld legt uit wat de doop betekent. De doop laat zien dat we bij Jezus Christus horen: we zijn samen met hem gestorven, begraven en opgestaan. Paulus brengt het zo onder woorden: We zijn door de doop in zijn dood met hem begraven om, zoals Christus door de macht van de Vader uit de dood is opgewekt, een nieuw leven te leiden.</a:t>
            </a:r>
          </a:p>
          <a:p>
            <a:r>
              <a:rPr lang="nl-NL"/>
              <a:t>Ook voor de kinderen geldt dit, in overeenstemming met de uitspraak van Jezus: Laat de kinderen bij me komen, houd ze niet tegen, want het koninkrijk van God behoort toe aan wie is zoals zij.</a:t>
            </a:r>
          </a:p>
          <a:p>
            <a:endParaRPr lang="nl-NL"/>
          </a:p>
        </p:txBody>
      </p:sp>
    </p:spTree>
    <p:extLst>
      <p:ext uri="{BB962C8B-B14F-4D97-AF65-F5344CB8AC3E}">
        <p14:creationId xmlns:p14="http://schemas.microsoft.com/office/powerpoint/2010/main" val="1660382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t>Het volk Israël trok met zijn kinderen uit Egypte, het land van duisternis en slavernij, door de Rietzee en de woestijn op weg naar het beloofde land. Ze lieten zich, schrijft Paulus later, allemaal dopen in de wolk en in de zee. Gods belofte en opdracht waren dus ook bedoeld voor de kinderen.</a:t>
            </a:r>
          </a:p>
          <a:p>
            <a:endParaRPr lang="nl-NL"/>
          </a:p>
          <a:p>
            <a:r>
              <a:rPr lang="nl-NL"/>
              <a:t>Al vanaf Abraham, de vader van alle gelovigen, wordt het verbond met God ingescherpt door de besnijdenis aan jongens op de achtste dag na hun geboorte.</a:t>
            </a:r>
          </a:p>
          <a:p>
            <a:endParaRPr lang="nl-NL"/>
          </a:p>
        </p:txBody>
      </p:sp>
    </p:spTree>
    <p:extLst>
      <p:ext uri="{BB962C8B-B14F-4D97-AF65-F5344CB8AC3E}">
        <p14:creationId xmlns:p14="http://schemas.microsoft.com/office/powerpoint/2010/main" val="1978871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t>De apostel Paulus legt een verband tussen de doop en de besnijdenis als hij spreekt over ‘de besnijdenis van Christus’. Volgens Paulus zijn de gelovigen in Christus besneden, niet door mensenhanden, maar met de besnijdenis van Christus, door het afleggen van het aardse lichaam. Toen u gedoopt werd, zo schrijft hij verder aan de gemeente in Kolosse, bent u immers met hem begraven.</a:t>
            </a:r>
          </a:p>
          <a:p>
            <a:endParaRPr lang="nl-NL"/>
          </a:p>
          <a:p>
            <a:r>
              <a:rPr lang="nl-NL"/>
              <a:t>Vanuit die achtergrond heeft de kerk sinds de dagen van de apostelen volwassenen én kinderen gedoopt.</a:t>
            </a:r>
          </a:p>
          <a:p>
            <a:endParaRPr lang="nl-NL"/>
          </a:p>
        </p:txBody>
      </p:sp>
    </p:spTree>
    <p:extLst>
      <p:ext uri="{BB962C8B-B14F-4D97-AF65-F5344CB8AC3E}">
        <p14:creationId xmlns:p14="http://schemas.microsoft.com/office/powerpoint/2010/main" val="261955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solidFill>
                  <a:srgbClr val="FFFF00"/>
                </a:solidFill>
              </a:rPr>
              <a:t>Vader, Zoon, Geest</a:t>
            </a:r>
          </a:p>
          <a:p>
            <a:r>
              <a:rPr lang="nl-NL"/>
              <a:t>De doop in de naam van de Vader garandeert ons dat God de Vader voor eeuwig zijn verbond met ons sluit. Hij laat daarmee weten dat hij ons als zijn kinderen en erfgenamen aanneemt en zich voor ons inzet.</a:t>
            </a:r>
          </a:p>
          <a:p>
            <a:r>
              <a:rPr lang="nl-NL"/>
              <a:t>De doop in de naam van de Zoon garandeert ons dat Jezus Christus al onze zonden afwast op grond van zijn lijden en sterven. We mogen met hem opstaan in een nieuw leven, bevrijd van zonde en schuld.</a:t>
            </a:r>
          </a:p>
          <a:p>
            <a:endParaRPr lang="nl-NL"/>
          </a:p>
        </p:txBody>
      </p:sp>
    </p:spTree>
    <p:extLst>
      <p:ext uri="{BB962C8B-B14F-4D97-AF65-F5344CB8AC3E}">
        <p14:creationId xmlns:p14="http://schemas.microsoft.com/office/powerpoint/2010/main" val="682693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t>De doop in de naam van de heilige Geest garandeert ons dat hij vast en zeker in ons woont en werkt. Hij verbindt ons aan Christus en maakt wat Christus voor ons verdiend heeft tot ons persoonlijk eigendom: we zijn schoongewassen van onze vuilheid en ons leven wordt dagelijks vernieuwd, totdat we eens met alle heiligen God zullen prijzen in de wereld die komt.</a:t>
            </a:r>
          </a:p>
          <a:p>
            <a:endParaRPr lang="nl-NL"/>
          </a:p>
        </p:txBody>
      </p:sp>
    </p:spTree>
    <p:extLst>
      <p:ext uri="{BB962C8B-B14F-4D97-AF65-F5344CB8AC3E}">
        <p14:creationId xmlns:p14="http://schemas.microsoft.com/office/powerpoint/2010/main" val="3092951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solidFill>
                  <a:srgbClr val="FFFF00"/>
                </a:solidFill>
              </a:rPr>
              <a:t>Doopgedachtenis</a:t>
            </a:r>
          </a:p>
          <a:p>
            <a:r>
              <a:rPr lang="nl-NL"/>
              <a:t>De doop verplicht ons God zo te gehoorzamen als bij ons nieuwe leven past. Laten we dus toegewijd zijn aan God - Vader, Zoon en heilige Geest. Laten we hem vertrouwen en liefhebben met heel ons hart, met heel onze ziel, met heel ons verstand en met al onze kracht. Alles wat onheilig is moeten we loslaten. Ons oude, zondige leven moet afsterven. Dan leiden we een heel nieuw leven in dienst van God.</a:t>
            </a:r>
          </a:p>
          <a:p>
            <a:r>
              <a:rPr lang="nl-NL"/>
              <a:t>Als we uit zwakheid in zonde vallen, hoeven we niet aan Gods genade te twijfelen, want de doop geeft ons de zekerheid dat het verbond met God eeuwig is.</a:t>
            </a:r>
          </a:p>
          <a:p>
            <a:endParaRPr lang="nl-NL"/>
          </a:p>
        </p:txBody>
      </p:sp>
    </p:spTree>
    <p:extLst>
      <p:ext uri="{BB962C8B-B14F-4D97-AF65-F5344CB8AC3E}">
        <p14:creationId xmlns:p14="http://schemas.microsoft.com/office/powerpoint/2010/main" val="2475257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D558C0-A96C-490A-8211-71C949401F5C}"/>
              </a:ext>
            </a:extLst>
          </p:cNvPr>
          <p:cNvSpPr>
            <a:spLocks noGrp="1"/>
          </p:cNvSpPr>
          <p:nvPr>
            <p:ph idx="1"/>
          </p:nvPr>
        </p:nvSpPr>
        <p:spPr/>
        <p:txBody>
          <a:bodyPr/>
          <a:lstStyle/>
          <a:p>
            <a:r>
              <a:rPr lang="nl-NL"/>
              <a:t>Samengekomen rond de doopvont worden we allen getuigen van de doop van dit kind en denken we aan onze eigen doop. Laten we ons dan niet schamen openlijk uit te komen voor ons geloof in Christus, want het evangelie is Gods reddende kracht voor allen die geloven.</a:t>
            </a:r>
          </a:p>
          <a:p>
            <a:endParaRPr lang="nl-NL"/>
          </a:p>
        </p:txBody>
      </p:sp>
    </p:spTree>
    <p:extLst>
      <p:ext uri="{BB962C8B-B14F-4D97-AF65-F5344CB8AC3E}">
        <p14:creationId xmlns:p14="http://schemas.microsoft.com/office/powerpoint/2010/main" val="28554329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KV formulier 16_9.potx" id="{2A4BC869-3660-4DA4-AEBF-29215705D4B8}" vid="{776667E5-CA30-47E5-88C7-8BE50916C8E8}"/>
    </a:ext>
  </a:extLst>
</a:theme>
</file>

<file path=docProps/app.xml><?xml version="1.0" encoding="utf-8"?>
<Properties xmlns="http://schemas.openxmlformats.org/officeDocument/2006/extended-properties" xmlns:vt="http://schemas.openxmlformats.org/officeDocument/2006/docPropsVTypes">
  <Template>GKV formulier 16_9</Template>
  <TotalTime>5</TotalTime>
  <Words>1591</Words>
  <Application>Microsoft Office PowerPoint</Application>
  <PresentationFormat>Breedbeeld</PresentationFormat>
  <Paragraphs>48</Paragraphs>
  <Slides>18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18</vt:i4>
      </vt:variant>
    </vt:vector>
  </HeadingPairs>
  <TitlesOfParts>
    <vt:vector size="22" baseType="lpstr">
      <vt:lpstr>Arial</vt:lpstr>
      <vt:lpstr>Calibri</vt:lpstr>
      <vt:lpstr>Calibri Light</vt:lpstr>
      <vt:lpstr>Office Theme</vt:lpstr>
      <vt:lpstr>Formulier om de christelijke doop te bedienen aan de kinderen van de gelovigen (3)</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de christelijke doop te bedienen aan de kinderen van de gelovigen (3)</dc:title>
  <dc:creator>Heidema, Christiaan</dc:creator>
  <cp:lastModifiedBy>Anje De Heer</cp:lastModifiedBy>
  <cp:revision>4</cp:revision>
  <dcterms:created xsi:type="dcterms:W3CDTF">2018-05-07T18:14:28Z</dcterms:created>
  <dcterms:modified xsi:type="dcterms:W3CDTF">2020-12-09T09:43:39Z</dcterms:modified>
</cp:coreProperties>
</file>