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76" r:id="rId5"/>
    <p:sldId id="275" r:id="rId6"/>
    <p:sldId id="274" r:id="rId7"/>
    <p:sldId id="273" r:id="rId8"/>
    <p:sldId id="272" r:id="rId9"/>
    <p:sldId id="271" r:id="rId10"/>
    <p:sldId id="270" r:id="rId11"/>
    <p:sldId id="269" r:id="rId12"/>
    <p:sldId id="268" r:id="rId13"/>
    <p:sldId id="267" r:id="rId14"/>
    <p:sldId id="266" r:id="rId15"/>
    <p:sldId id="265" r:id="rId16"/>
    <p:sldId id="264" r:id="rId17"/>
    <p:sldId id="263" r:id="rId18"/>
    <p:sldId id="262" r:id="rId19"/>
    <p:sldId id="261" r:id="rId20"/>
    <p:sldId id="260" r:id="rId21"/>
    <p:sldId id="259" r:id="rId22"/>
    <p:sldId id="258" r:id="rId23"/>
    <p:sldId id="278" r:id="rId2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91" d="100"/>
          <a:sy n="91" d="100"/>
        </p:scale>
        <p:origin x="-53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xmlns=""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xmlns="" id="{EECC2011-B531-497C-B937-5CAFC38706F1}"/>
              </a:ext>
            </a:extLst>
          </p:cNvPr>
          <p:cNvSpPr>
            <a:spLocks noGrp="1"/>
          </p:cNvSpPr>
          <p:nvPr>
            <p:ph type="dt" sz="half" idx="10"/>
          </p:nvPr>
        </p:nvSpPr>
        <p:spPr/>
        <p:txBody>
          <a:bodyPr/>
          <a:lstStyle/>
          <a:p>
            <a:fld id="{199865A3-D6AD-4B41-9D41-427EAC4A794A}" type="datetimeFigureOut">
              <a:rPr lang="nl-NL" smtClean="0"/>
              <a:pPr/>
              <a:t>18-9-2018</a:t>
            </a:fld>
            <a:endParaRPr lang="nl-NL"/>
          </a:p>
        </p:txBody>
      </p:sp>
      <p:sp>
        <p:nvSpPr>
          <p:cNvPr id="5" name="Footer Placeholder 4">
            <a:extLst>
              <a:ext uri="{FF2B5EF4-FFF2-40B4-BE49-F238E27FC236}">
                <a16:creationId xmlns:a16="http://schemas.microsoft.com/office/drawing/2014/main" xmlns=""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xmlns="" id="{ED711843-6EA1-4504-AE88-D05348B763C7}"/>
              </a:ext>
            </a:extLst>
          </p:cNvPr>
          <p:cNvSpPr>
            <a:spLocks noGrp="1"/>
          </p:cNvSpPr>
          <p:nvPr>
            <p:ph type="sldNum" sz="quarter" idx="12"/>
          </p:nvPr>
        </p:nvSpPr>
        <p:spPr/>
        <p:txBody>
          <a:bodyPr/>
          <a:lstStyle/>
          <a:p>
            <a:fld id="{8A8E130A-1768-47C2-AEEF-039DF5EAA3CE}" type="slidenum">
              <a:rPr lang="nl-NL" smtClean="0"/>
              <a:pPr/>
              <a:t>‹nr.›</a:t>
            </a:fld>
            <a:endParaRPr lang="nl-NL"/>
          </a:p>
        </p:txBody>
      </p:sp>
    </p:spTree>
    <p:extLst>
      <p:ext uri="{BB962C8B-B14F-4D97-AF65-F5344CB8AC3E}">
        <p14:creationId xmlns:p14="http://schemas.microsoft.com/office/powerpoint/2010/main" xmlns=""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xmlns="" id="{63D62852-472A-4E81-9A92-88A3F9D16EE3}"/>
              </a:ext>
            </a:extLst>
          </p:cNvPr>
          <p:cNvSpPr>
            <a:spLocks noGrp="1"/>
          </p:cNvSpPr>
          <p:nvPr>
            <p:ph type="dt" sz="half" idx="10"/>
          </p:nvPr>
        </p:nvSpPr>
        <p:spPr/>
        <p:txBody>
          <a:bodyPr/>
          <a:lstStyle/>
          <a:p>
            <a:fld id="{199865A3-D6AD-4B41-9D41-427EAC4A794A}" type="datetimeFigureOut">
              <a:rPr lang="nl-NL" smtClean="0"/>
              <a:pPr/>
              <a:t>18-9-2018</a:t>
            </a:fld>
            <a:endParaRPr lang="nl-NL"/>
          </a:p>
        </p:txBody>
      </p:sp>
      <p:sp>
        <p:nvSpPr>
          <p:cNvPr id="5" name="Footer Placeholder 4">
            <a:extLst>
              <a:ext uri="{FF2B5EF4-FFF2-40B4-BE49-F238E27FC236}">
                <a16:creationId xmlns:a16="http://schemas.microsoft.com/office/drawing/2014/main" xmlns=""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xmlns="" id="{8006D42F-3A64-42AF-89B0-03A16AEDBCA3}"/>
              </a:ext>
            </a:extLst>
          </p:cNvPr>
          <p:cNvSpPr>
            <a:spLocks noGrp="1"/>
          </p:cNvSpPr>
          <p:nvPr>
            <p:ph type="sldNum" sz="quarter" idx="12"/>
          </p:nvPr>
        </p:nvSpPr>
        <p:spPr/>
        <p:txBody>
          <a:bodyPr/>
          <a:lstStyle/>
          <a:p>
            <a:fld id="{8A8E130A-1768-47C2-AEEF-039DF5EAA3CE}" type="slidenum">
              <a:rPr lang="nl-NL" smtClean="0"/>
              <a:pPr/>
              <a:t>‹nr.›</a:t>
            </a:fld>
            <a:endParaRPr lang="nl-NL"/>
          </a:p>
        </p:txBody>
      </p:sp>
    </p:spTree>
    <p:extLst>
      <p:ext uri="{BB962C8B-B14F-4D97-AF65-F5344CB8AC3E}">
        <p14:creationId xmlns:p14="http://schemas.microsoft.com/office/powerpoint/2010/main" xmlns=""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xmlns=""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xmlns=""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pPr/>
              <a:t>18-9-2018</a:t>
            </a:fld>
            <a:endParaRPr lang="nl-NL"/>
          </a:p>
        </p:txBody>
      </p:sp>
      <p:sp>
        <p:nvSpPr>
          <p:cNvPr id="5" name="Footer Placeholder 4">
            <a:extLst>
              <a:ext uri="{FF2B5EF4-FFF2-40B4-BE49-F238E27FC236}">
                <a16:creationId xmlns:a16="http://schemas.microsoft.com/office/drawing/2014/main" xmlns=""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xmlns=""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pPr/>
              <a:t>‹nr.›</a:t>
            </a:fld>
            <a:endParaRPr lang="nl-NL"/>
          </a:p>
        </p:txBody>
      </p:sp>
    </p:spTree>
    <p:extLst>
      <p:ext uri="{BB962C8B-B14F-4D97-AF65-F5344CB8AC3E}">
        <p14:creationId xmlns:p14="http://schemas.microsoft.com/office/powerpoint/2010/main" xmlns=""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528071-1C02-469C-8947-8C2CE78E0AAF}"/>
              </a:ext>
            </a:extLst>
          </p:cNvPr>
          <p:cNvSpPr>
            <a:spLocks noGrp="1"/>
          </p:cNvSpPr>
          <p:nvPr>
            <p:ph type="ctrTitle"/>
          </p:nvPr>
        </p:nvSpPr>
        <p:spPr/>
        <p:txBody>
          <a:bodyPr/>
          <a:lstStyle/>
          <a:p>
            <a:r>
              <a:rPr lang="nl-NL"/>
              <a:t>Formulier om het heilig avondmaal te vieren (2)</a:t>
            </a:r>
          </a:p>
        </p:txBody>
      </p:sp>
      <p:sp>
        <p:nvSpPr>
          <p:cNvPr id="3" name="Subtitle 2">
            <a:extLst>
              <a:ext uri="{FF2B5EF4-FFF2-40B4-BE49-F238E27FC236}">
                <a16:creationId xmlns:a16="http://schemas.microsoft.com/office/drawing/2014/main" xmlns="" id="{1E7CE10C-2D13-471B-B4BB-F7932B34CB63}"/>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xmlns="" val="1625134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solidFill>
                  <a:srgbClr val="FFFF00"/>
                </a:solidFill>
              </a:rPr>
              <a:t>Eenheid</a:t>
            </a:r>
          </a:p>
          <a:p>
            <a:r>
              <a:rPr lang="nl-NL"/>
              <a:t>Door zijn dood heeft Christus ook het recht gekregen de levendmakende Geest aan ons te geven. Door die Geest verbindt hij ons aan zichzelf, zodat we met Paulus mogen zeggen: Met Christus ben ik gekruisigd: ikzelf leef niet meer, maar Christus leeft in mij. Door die Geest laat hij bij ons vruchten groeien van geloof, hoop en liefde. Door diezelfde Geest verbindt hij ons ook onderling in echte liefde. Dan vormen we samen één geheel.</a:t>
            </a:r>
          </a:p>
          <a:p>
            <a:endParaRPr lang="nl-NL"/>
          </a:p>
        </p:txBody>
      </p:sp>
    </p:spTree>
    <p:extLst>
      <p:ext uri="{BB962C8B-B14F-4D97-AF65-F5344CB8AC3E}">
        <p14:creationId xmlns:p14="http://schemas.microsoft.com/office/powerpoint/2010/main" xmlns="" val="1582799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t>Paulus brengt het zo onder woorden: Omdat het één brood is zijn wij, hoewel met velen, één lichaam, want wij hebben allen deel aan dat ene brood. Daarom zijn we samen één lichaam en moeten we ons inspannen elkaar in liefde te dienen, met woord én daad.</a:t>
            </a:r>
          </a:p>
          <a:p>
            <a:endParaRPr lang="nl-NL"/>
          </a:p>
        </p:txBody>
      </p:sp>
    </p:spTree>
    <p:extLst>
      <p:ext uri="{BB962C8B-B14F-4D97-AF65-F5344CB8AC3E}">
        <p14:creationId xmlns:p14="http://schemas.microsoft.com/office/powerpoint/2010/main" xmlns="" val="3621751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solidFill>
                  <a:srgbClr val="FFFF00"/>
                </a:solidFill>
              </a:rPr>
              <a:t>Verlangen naar Christus’ terugkomst</a:t>
            </a:r>
          </a:p>
          <a:p>
            <a:r>
              <a:rPr lang="nl-NL"/>
              <a:t>Christus heeft ons de opdracht gegeven het avondmaal te vieren, totdat hij komt. Aan zijn tafel krijgen we alvast een voorproefje van de overweldigende blijdschap die hij beloofd heeft. Vol verlangen zien we uit naar zijn luisterrijke verschijning, naar de bruiloft van het Lam, waar hij opnieuw wijn zal drinken in het koninkrijk van zijn Vader. Laten we dus blij zijn en feestvieren en hem de eer geven, want de bruiloft van het Lam komt.</a:t>
            </a:r>
          </a:p>
          <a:p>
            <a:endParaRPr lang="nl-NL"/>
          </a:p>
        </p:txBody>
      </p:sp>
    </p:spTree>
    <p:extLst>
      <p:ext uri="{BB962C8B-B14F-4D97-AF65-F5344CB8AC3E}">
        <p14:creationId xmlns:p14="http://schemas.microsoft.com/office/powerpoint/2010/main" xmlns="" val="3231291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solidFill>
                  <a:srgbClr val="FFFF00"/>
                </a:solidFill>
              </a:rPr>
              <a:t>Gebed</a:t>
            </a:r>
          </a:p>
          <a:p>
            <a:r>
              <a:rPr lang="nl-NL"/>
              <a:t>God, onze Vader, we danken u hartelijk voor uw genade. Al gaven we als mensheid u geen enkele reden barmhartig voor ons te zijn, toch hebt u ons uw eniggeboren Zoon als offer voor onze zonden en als hemels eten en drinken gegeven.</a:t>
            </a:r>
          </a:p>
          <a:p>
            <a:r>
              <a:rPr lang="nl-NL"/>
              <a:t>Werk in ons door uw heilige Geest en geef dat we ons steeds meer toevertrouwen aan uw Zoon, Jezus Christus, door dit avondmaal te vieren. Voed ons met hem, het brood uit de hemel, en geef dat we niet meer in onze zonden leven, maar dat hij leeft in ons en wij in hem. Laat ons steeds meer groeien in het nieuwe verbond in Christus’ bloed.</a:t>
            </a:r>
          </a:p>
          <a:p>
            <a:endParaRPr lang="nl-NL"/>
          </a:p>
        </p:txBody>
      </p:sp>
    </p:spTree>
    <p:extLst>
      <p:ext uri="{BB962C8B-B14F-4D97-AF65-F5344CB8AC3E}">
        <p14:creationId xmlns:p14="http://schemas.microsoft.com/office/powerpoint/2010/main" xmlns="" val="3947042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t>Dan weten we zeker dat u voor altijd onze genadige Vader bent, die ons onze zonden nooit meer aanrekent en ons alles geeft wat we nodig hebben voor lichaam en ziel.</a:t>
            </a:r>
          </a:p>
          <a:p>
            <a:r>
              <a:rPr lang="nl-NL"/>
              <a:t>Geef dat we vol goede moed ons kruis op ons nemen, dat we onze redding niet van onszelf verwachten en openlijk uitkomen voor onze redder. Leer ons in alle moeite en verdriet met opgeheven hoofd Jezus Christus, onze Heer, uit de hemel te verwachten. Hij zal ons armzalig lichaam aan zijn verheerlijkt lichaam gelijk maken en ons voor altijd bij zich nemen.</a:t>
            </a:r>
          </a:p>
          <a:p>
            <a:r>
              <a:rPr lang="nl-NL"/>
              <a:t>Dit gebed wordt afgesloten door het Onzevader, gesproken of gezongen.</a:t>
            </a:r>
          </a:p>
          <a:p>
            <a:endParaRPr lang="nl-NL"/>
          </a:p>
        </p:txBody>
      </p:sp>
    </p:spTree>
    <p:extLst>
      <p:ext uri="{BB962C8B-B14F-4D97-AF65-F5344CB8AC3E}">
        <p14:creationId xmlns:p14="http://schemas.microsoft.com/office/powerpoint/2010/main" xmlns="" val="2966630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solidFill>
                  <a:srgbClr val="FFFF00"/>
                </a:solidFill>
              </a:rPr>
              <a:t>Opwekking</a:t>
            </a:r>
          </a:p>
          <a:p>
            <a:r>
              <a:rPr lang="nl-NL"/>
              <a:t>Om met het echte brood uit de hemel, Christus zelf, gevoed te worden moeten we niet alleen naar dit brood en deze wijn kijken.</a:t>
            </a:r>
          </a:p>
          <a:p>
            <a:r>
              <a:rPr lang="nl-NL"/>
              <a:t>We moeten juist omhoogkijken, onze blik richten op Jezus Christus, die aan de rechterhand van zijn Vader in de hemel voor ons opkomt.</a:t>
            </a:r>
          </a:p>
          <a:p>
            <a:r>
              <a:rPr lang="nl-NL"/>
              <a:t>Laten we ervan overtuigd zijn dat we door de werking van de heilige Geest zijn lichaam en bloed geestelijk te eten en te drinken krijgen.</a:t>
            </a:r>
          </a:p>
          <a:p>
            <a:endParaRPr lang="nl-NL"/>
          </a:p>
        </p:txBody>
      </p:sp>
    </p:spTree>
    <p:extLst>
      <p:ext uri="{BB962C8B-B14F-4D97-AF65-F5344CB8AC3E}">
        <p14:creationId xmlns:p14="http://schemas.microsoft.com/office/powerpoint/2010/main" xmlns="" val="2985712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dirty="0">
                <a:solidFill>
                  <a:srgbClr val="FFFF00"/>
                </a:solidFill>
              </a:rPr>
              <a:t>Viering</a:t>
            </a:r>
          </a:p>
          <a:p>
            <a:r>
              <a:rPr lang="nl-NL" i="1" dirty="0">
                <a:solidFill>
                  <a:schemeClr val="bg1">
                    <a:lumMod val="65000"/>
                  </a:schemeClr>
                </a:solidFill>
              </a:rPr>
              <a:t>Bij het breken en uitdelen van het brood spreekt de voorganger:</a:t>
            </a:r>
          </a:p>
          <a:p>
            <a:r>
              <a:rPr lang="nl-NL" dirty="0"/>
              <a:t>Het brood dat we breken, maakt ons één met het lichaam van Christus.</a:t>
            </a:r>
          </a:p>
          <a:p>
            <a:r>
              <a:rPr lang="nl-NL" dirty="0"/>
              <a:t>Neem, eet, gedenk en geloof, dat het lichaam van Jezus Christus, onze Heer, gegeven is om al onze </a:t>
            </a:r>
            <a:r>
              <a:rPr lang="nl-NL" dirty="0" smtClean="0"/>
              <a:t>zonden te vergeven.</a:t>
            </a:r>
            <a:endParaRPr lang="nl-NL" dirty="0"/>
          </a:p>
          <a:p>
            <a:endParaRPr lang="nl-NL" dirty="0"/>
          </a:p>
        </p:txBody>
      </p:sp>
    </p:spTree>
    <p:extLst>
      <p:ext uri="{BB962C8B-B14F-4D97-AF65-F5344CB8AC3E}">
        <p14:creationId xmlns:p14="http://schemas.microsoft.com/office/powerpoint/2010/main" xmlns="" val="4153379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i="1" dirty="0">
                <a:solidFill>
                  <a:schemeClr val="bg1">
                    <a:lumMod val="65000"/>
                  </a:schemeClr>
                </a:solidFill>
              </a:rPr>
              <a:t>En als hij de beker geeft:</a:t>
            </a:r>
          </a:p>
          <a:p>
            <a:r>
              <a:rPr lang="nl-NL" dirty="0"/>
              <a:t>De beker met wijn, waarvoor we God loven en danken, maakt ons één met het bloed van Christus. Neem, drink allen daaruit, gedenk en geloof, dat het kostbare bloed van Jezus Christus, onze Heer, vergoten is om al onze zonden </a:t>
            </a:r>
            <a:r>
              <a:rPr lang="nl-NL" smtClean="0"/>
              <a:t>te vergeven.</a:t>
            </a:r>
            <a:endParaRPr lang="nl-NL" dirty="0"/>
          </a:p>
          <a:p>
            <a:endParaRPr lang="nl-NL" dirty="0"/>
          </a:p>
        </p:txBody>
      </p:sp>
    </p:spTree>
    <p:extLst>
      <p:ext uri="{BB962C8B-B14F-4D97-AF65-F5344CB8AC3E}">
        <p14:creationId xmlns:p14="http://schemas.microsoft.com/office/powerpoint/2010/main" xmlns="" val="1292830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i="1">
                <a:solidFill>
                  <a:schemeClr val="bg1">
                    <a:lumMod val="65000"/>
                  </a:schemeClr>
                </a:solidFill>
              </a:rPr>
              <a:t>Bij de gaande viering kunnen deze woorden gecombineerd worden tot:</a:t>
            </a:r>
          </a:p>
          <a:p>
            <a:r>
              <a:rPr lang="nl-NL"/>
              <a:t>Het brood dat we breken, maakt ons één met het lichaam van Christus. De beker met wijn, waarvoor we God loven en danken, maakt ons één met het bloed van Christus.</a:t>
            </a:r>
          </a:p>
          <a:p>
            <a:r>
              <a:rPr lang="nl-NL"/>
              <a:t>Neem dit brood en deze beker, eet en drink, gedenk en geloof dat Jezus Christus, onze Heer, zijn lichaam en bloed gegeven heeft om al onze zonden volledig weg te nemen.</a:t>
            </a:r>
          </a:p>
          <a:p>
            <a:r>
              <a:rPr lang="nl-NL"/>
              <a:t>Tijdens de viering kan gelezen, gezongen of gemusiceerd worden.</a:t>
            </a:r>
          </a:p>
          <a:p>
            <a:endParaRPr lang="nl-NL"/>
          </a:p>
        </p:txBody>
      </p:sp>
    </p:spTree>
    <p:extLst>
      <p:ext uri="{BB962C8B-B14F-4D97-AF65-F5344CB8AC3E}">
        <p14:creationId xmlns:p14="http://schemas.microsoft.com/office/powerpoint/2010/main" xmlns="" val="7439482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i="1">
                <a:solidFill>
                  <a:schemeClr val="bg1">
                    <a:lumMod val="65000"/>
                  </a:schemeClr>
                </a:solidFill>
              </a:rPr>
              <a:t>Bij de dankzegging kan men kiezen uit de volgende alternatieven of ze beide gebruiken.</a:t>
            </a:r>
          </a:p>
          <a:p>
            <a:r>
              <a:rPr lang="nl-NL">
                <a:solidFill>
                  <a:srgbClr val="FFFF00"/>
                </a:solidFill>
              </a:rPr>
              <a:t>Dankzegging</a:t>
            </a:r>
            <a:r>
              <a:rPr lang="nl-NL"/>
              <a:t> (1)</a:t>
            </a:r>
          </a:p>
          <a:p>
            <a:r>
              <a:rPr lang="nl-NL"/>
              <a:t>Geliefden in de Heer, laten we God met dankzegging prijzen:</a:t>
            </a:r>
          </a:p>
          <a:p>
            <a:r>
              <a:rPr lang="nl-NL"/>
              <a:t>Prijs de HEER, mijn ziel,</a:t>
            </a:r>
          </a:p>
          <a:p>
            <a:r>
              <a:rPr lang="nl-NL"/>
              <a:t>prijs, mijn hart, zijn heilige naam.</a:t>
            </a:r>
          </a:p>
          <a:p>
            <a:r>
              <a:rPr lang="nl-NL"/>
              <a:t>Prijs de HEER, mijn ziel,</a:t>
            </a:r>
          </a:p>
          <a:p>
            <a:r>
              <a:rPr lang="nl-NL"/>
              <a:t>vergeet niet één van zijn weldaden.</a:t>
            </a:r>
          </a:p>
          <a:p>
            <a:endParaRPr lang="nl-NL"/>
          </a:p>
        </p:txBody>
      </p:sp>
    </p:spTree>
    <p:extLst>
      <p:ext uri="{BB962C8B-B14F-4D97-AF65-F5344CB8AC3E}">
        <p14:creationId xmlns:p14="http://schemas.microsoft.com/office/powerpoint/2010/main" xmlns="" val="192619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Instelling</a:t>
            </a:r>
          </a:p>
          <a:p>
            <a:r>
              <a:rPr lang="nl-NL"/>
              <a:t>De apostel Paulus beschrijft de instelling van het heilig avondmaal zo:</a:t>
            </a:r>
          </a:p>
          <a:p>
            <a:r>
              <a:rPr lang="nl-NL"/>
              <a:t>Wat ik heb ontvangen en aan u heb doorgegeven, gaat terug op de Heer zelf. In de nacht waarin de Heer Jezus werd uitgeleverd, nam hij een brood, sprak het dankgebed uit, brak het brood en zei: ‘Dit is mijn lichaam voor jullie. Doe dit, telkens opnieuw, om mij te gedenken.’</a:t>
            </a:r>
          </a:p>
          <a:p>
            <a:endParaRPr lang="nl-NL"/>
          </a:p>
        </p:txBody>
      </p:sp>
    </p:spTree>
    <p:extLst>
      <p:ext uri="{BB962C8B-B14F-4D97-AF65-F5344CB8AC3E}">
        <p14:creationId xmlns:p14="http://schemas.microsoft.com/office/powerpoint/2010/main" xmlns="" val="28731503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t>Hij vergeeft u alle schuld,</a:t>
            </a:r>
          </a:p>
          <a:p>
            <a:r>
              <a:rPr lang="nl-NL"/>
              <a:t>hij geneest al uw kwalen,</a:t>
            </a:r>
          </a:p>
          <a:p>
            <a:r>
              <a:rPr lang="nl-NL"/>
              <a:t>hij redt uw leven van het graf,</a:t>
            </a:r>
          </a:p>
          <a:p>
            <a:r>
              <a:rPr lang="nl-NL"/>
              <a:t>hij kroont u met trouw en liefde,</a:t>
            </a:r>
          </a:p>
          <a:p>
            <a:endParaRPr lang="nl-NL"/>
          </a:p>
          <a:p>
            <a:r>
              <a:rPr lang="nl-NL"/>
              <a:t>Liefdevol en genadig is de HEER,</a:t>
            </a:r>
          </a:p>
          <a:p>
            <a:r>
              <a:rPr lang="nl-NL"/>
              <a:t>hij blijft geduldig en groot is zijn trouw.</a:t>
            </a:r>
          </a:p>
          <a:p>
            <a:r>
              <a:rPr lang="nl-NL"/>
              <a:t>Niet eindeloos blijft hij twisten,</a:t>
            </a:r>
          </a:p>
          <a:p>
            <a:r>
              <a:rPr lang="nl-NL"/>
              <a:t>niet eeuwig duurt zijn toorn.</a:t>
            </a:r>
          </a:p>
          <a:p>
            <a:endParaRPr lang="nl-NL"/>
          </a:p>
        </p:txBody>
      </p:sp>
    </p:spTree>
    <p:extLst>
      <p:ext uri="{BB962C8B-B14F-4D97-AF65-F5344CB8AC3E}">
        <p14:creationId xmlns:p14="http://schemas.microsoft.com/office/powerpoint/2010/main" xmlns="" val="1295023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t>Hij straft ons niet naar onze zonden,</a:t>
            </a:r>
          </a:p>
          <a:p>
            <a:r>
              <a:rPr lang="nl-NL"/>
              <a:t>hij vergeldt ons niet naar onze schuld.</a:t>
            </a:r>
          </a:p>
          <a:p>
            <a:r>
              <a:rPr lang="nl-NL"/>
              <a:t>Zoals de hoge hemel de aarde overspant,</a:t>
            </a:r>
          </a:p>
          <a:p>
            <a:r>
              <a:rPr lang="nl-NL"/>
              <a:t>zo welft zich zijn trouw over wie hem vrezen.</a:t>
            </a:r>
          </a:p>
          <a:p>
            <a:r>
              <a:rPr lang="nl-NL"/>
              <a:t>Zo ver als het oosten is van het westen,</a:t>
            </a:r>
          </a:p>
          <a:p>
            <a:r>
              <a:rPr lang="nl-NL"/>
              <a:t>zo ver heeft hij onze zonden van ons verwijderd.</a:t>
            </a:r>
          </a:p>
          <a:p>
            <a:r>
              <a:rPr lang="nl-NL"/>
              <a:t>Zo liefdevol als een vader is voor zijn kinderen,</a:t>
            </a:r>
          </a:p>
          <a:p>
            <a:r>
              <a:rPr lang="nl-NL"/>
              <a:t>zo liefdevol is de HEER voor wie hem vrezen.</a:t>
            </a:r>
          </a:p>
          <a:p>
            <a:endParaRPr lang="nl-NL"/>
          </a:p>
        </p:txBody>
      </p:sp>
    </p:spTree>
    <p:extLst>
      <p:ext uri="{BB962C8B-B14F-4D97-AF65-F5344CB8AC3E}">
        <p14:creationId xmlns:p14="http://schemas.microsoft.com/office/powerpoint/2010/main" xmlns="" val="19165872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solidFill>
                  <a:srgbClr val="FFFF00"/>
                </a:solidFill>
              </a:rPr>
              <a:t>Dankzegging</a:t>
            </a:r>
            <a:r>
              <a:rPr lang="nl-NL"/>
              <a:t> (2)</a:t>
            </a:r>
          </a:p>
          <a:p>
            <a:r>
              <a:rPr lang="nl-NL"/>
              <a:t>Barmhartige God en Vader, u alleen komt onze dank toe, nu we van het brood gegeten en van de wijn gedronken hebben, om te getuigen dat we alleen gered worden door de dood van onze Heer.</a:t>
            </a:r>
          </a:p>
          <a:p>
            <a:r>
              <a:rPr lang="nl-NL"/>
              <a:t>We loven u, omdat we door uw heilige Geest de blijdschap ervaren die voortkomt uit de band met uw Zoon en die met elkaar.</a:t>
            </a:r>
          </a:p>
          <a:p>
            <a:r>
              <a:rPr lang="nl-NL"/>
              <a:t>We bidden u: wilt u ervoor zorgen dat wij met heel ons leven laten zien u en elkaar van harte lief te hebben, nu we in ons geloof sterker zijn gemaakt door de viering van dit avondmaal.</a:t>
            </a:r>
          </a:p>
          <a:p>
            <a:endParaRPr lang="nl-NL"/>
          </a:p>
        </p:txBody>
      </p:sp>
    </p:spTree>
    <p:extLst>
      <p:ext uri="{BB962C8B-B14F-4D97-AF65-F5344CB8AC3E}">
        <p14:creationId xmlns:p14="http://schemas.microsoft.com/office/powerpoint/2010/main" xmlns="" val="40321649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t>Laat ons volhouden de terugkomst van onze redder te verwachten en uit te zien naar de bruiloft van het Lam.</a:t>
            </a:r>
          </a:p>
          <a:p>
            <a:r>
              <a:rPr lang="nl-NL"/>
              <a:t>U, Vader, zij de lof, en uw Zoon en de heilige Geest, nu en in eeuwigheid. Amen.</a:t>
            </a:r>
          </a:p>
          <a:p>
            <a:endParaRPr lang="nl-NL"/>
          </a:p>
        </p:txBody>
      </p:sp>
    </p:spTree>
    <p:extLst>
      <p:ext uri="{BB962C8B-B14F-4D97-AF65-F5344CB8AC3E}">
        <p14:creationId xmlns:p14="http://schemas.microsoft.com/office/powerpoint/2010/main" xmlns="" val="985789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t>Zo nam hij na de maaltijd ook de beker, en hij zei: ‘Deze beker is het nieuwe verbond dat door mijn bloed gesloten wordt. Doe dit, telkens als jullie hieruit drinken, om mij te gedenken.’</a:t>
            </a:r>
          </a:p>
          <a:p>
            <a:r>
              <a:rPr lang="nl-NL"/>
              <a:t>En Paulus gaat dan als volgt verder:</a:t>
            </a:r>
          </a:p>
          <a:p>
            <a:r>
              <a:rPr lang="nl-NL"/>
              <a:t>Dus altijd wanneer u dit brood eet en uit de beker drinkt, verkondigt u de dood van de Heer, totdat hij komt.</a:t>
            </a:r>
          </a:p>
          <a:p>
            <a:r>
              <a:rPr lang="nl-NL"/>
              <a:t>Daarom maakt iemand, die op onwaardige wijze van het brood eet en uit de beker van de Heer drinkt, zich schuldig tegenover het lichaam en het bloed van de Heer.</a:t>
            </a:r>
          </a:p>
          <a:p>
            <a:endParaRPr lang="nl-NL"/>
          </a:p>
        </p:txBody>
      </p:sp>
    </p:spTree>
    <p:extLst>
      <p:ext uri="{BB962C8B-B14F-4D97-AF65-F5344CB8AC3E}">
        <p14:creationId xmlns:p14="http://schemas.microsoft.com/office/powerpoint/2010/main" xmlns="" val="3361697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t>Laat daarom iedereen zichzelf eerst toetsen voordat hij van het brood eet en uit de beker drinkt, want wie eet en drinkt maar niet beseft dat het om het lichaam van de Heer gaat, roept zijn veroordeling af over zichzelf.</a:t>
            </a:r>
          </a:p>
          <a:p>
            <a:endParaRPr lang="nl-NL"/>
          </a:p>
          <a:p>
            <a:r>
              <a:rPr lang="nl-NL">
                <a:solidFill>
                  <a:srgbClr val="FFFF00"/>
                </a:solidFill>
              </a:rPr>
              <a:t>Jezelf toetsen</a:t>
            </a:r>
          </a:p>
          <a:p>
            <a:r>
              <a:rPr lang="nl-NL"/>
              <a:t>De Heer gebruikt het avondmaal om ons geloof sterker te maken. Om dat te bereiken moeten we onszelf toetsen.</a:t>
            </a:r>
          </a:p>
          <a:p>
            <a:r>
              <a:rPr lang="nl-NL"/>
              <a:t>Als je jezelf toetst, moet je eerst nadenken over je zonden. Je moet tot het besef komen dat God terecht boos op jou is. Dan krijg je een hekel aan het feit dat je zondigt; je weet je heel klein voor God.</a:t>
            </a:r>
          </a:p>
          <a:p>
            <a:endParaRPr lang="nl-NL"/>
          </a:p>
        </p:txBody>
      </p:sp>
    </p:spTree>
    <p:extLst>
      <p:ext uri="{BB962C8B-B14F-4D97-AF65-F5344CB8AC3E}">
        <p14:creationId xmlns:p14="http://schemas.microsoft.com/office/powerpoint/2010/main" xmlns="" val="236228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t>Verder moet je je afvragen of je vertrouwt op wat God belooft: dat hij je al je zonden heeft vergeven, alleen omdat Christus voor je gestorven is.</a:t>
            </a:r>
          </a:p>
          <a:p>
            <a:r>
              <a:rPr lang="nl-NL"/>
              <a:t>Tot slot moet je bij jezelf nagaan of je van plan bent voortaan dankbaar en oprecht met God te leven. Ben je van harte bereid in liefde en vrede om te gaan met de mensen om je heen?</a:t>
            </a:r>
          </a:p>
          <a:p>
            <a:endParaRPr lang="nl-NL"/>
          </a:p>
        </p:txBody>
      </p:sp>
    </p:spTree>
    <p:extLst>
      <p:ext uri="{BB962C8B-B14F-4D97-AF65-F5344CB8AC3E}">
        <p14:creationId xmlns:p14="http://schemas.microsoft.com/office/powerpoint/2010/main" xmlns="" val="3296526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solidFill>
                  <a:srgbClr val="FFFF00"/>
                </a:solidFill>
              </a:rPr>
              <a:t>Uitnodiging en terugwijzing</a:t>
            </a:r>
          </a:p>
          <a:p>
            <a:r>
              <a:rPr lang="nl-NL"/>
              <a:t>God wil iedereen die door de werking van de heilige Geest verdriet heeft over zijn zonden in genade aannemen.</a:t>
            </a:r>
          </a:p>
          <a:p>
            <a:r>
              <a:rPr lang="nl-NL"/>
              <a:t>Als je met heel je hart verlangt tegen je ongeloof te strijden en naar Gods voorschriften te leven, wil hij je graag aan de tafel van zijn Zoon, Jezus Christus, ontvangen. Daar mag je zeker van zijn, al heb je zonder het te willen nog zonden en zwakheden. Maar voor iedereen die geen berouw heeft en zich niet wil bekeren, klinkt deze waarschuwing: blijf weg van het avondmaal, anders straft God je nog zwaarder.</a:t>
            </a:r>
          </a:p>
          <a:p>
            <a:endParaRPr lang="nl-NL"/>
          </a:p>
        </p:txBody>
      </p:sp>
    </p:spTree>
    <p:extLst>
      <p:ext uri="{BB962C8B-B14F-4D97-AF65-F5344CB8AC3E}">
        <p14:creationId xmlns:p14="http://schemas.microsoft.com/office/powerpoint/2010/main" xmlns="" val="3953230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solidFill>
                  <a:srgbClr val="FFFF00"/>
                </a:solidFill>
              </a:rPr>
              <a:t>Christus gedenken</a:t>
            </a:r>
          </a:p>
          <a:p>
            <a:r>
              <a:rPr lang="nl-NL"/>
              <a:t>Jezus heeft ons opgedragen deze maaltijd te houden om hem te gedenken. Daarom gedenken we dat Jezus Christus, onze Heer, door de Vader naar deze wereld gezonden is. Het Woord is mens geworden. Van het begin tot het einde van zijn leven op aarde heeft hij voor ons de toorn van God gedragen, waaronder wij eeuwig hadden moeten bezwijken. Gebogen onder de zware druk van onze zonden en van Gods toorn werd hij in de olijfgaard Getsemane overvallen door doodsangst,zodat zijn zweet in grote druppels als bloed op de grond viel. Hij liet zich boeien om ons vrijuit te laten gaan.</a:t>
            </a:r>
          </a:p>
          <a:p>
            <a:endParaRPr lang="nl-NL"/>
          </a:p>
        </p:txBody>
      </p:sp>
    </p:spTree>
    <p:extLst>
      <p:ext uri="{BB962C8B-B14F-4D97-AF65-F5344CB8AC3E}">
        <p14:creationId xmlns:p14="http://schemas.microsoft.com/office/powerpoint/2010/main" xmlns="" val="3377942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t>Onschuldig werd hij ter dood veroordeeld, zodat wij voor Gods rechterstoel zouden worden vrijgesproken. Ja, hij heeft zijn lichaam aan het kruis laten spijkeren.  Zo nam hij de vloek die op ons lag, op zich om ons met zijn zegen te vervullen.</a:t>
            </a:r>
          </a:p>
          <a:p>
            <a:r>
              <a:rPr lang="nl-NL"/>
              <a:t>Hij is door God verlaten, zodat God ons zou aannemen en hij ons nooit meer zou verlaten. Tot slot heeft hij met zijn dood een nieuw verbond met God voor eeuwig rechtsgeldig gemaakt. Toen riep hij uit: ‘Het is volbracht!’</a:t>
            </a:r>
          </a:p>
          <a:p>
            <a:endParaRPr lang="nl-NL"/>
          </a:p>
        </p:txBody>
      </p:sp>
    </p:spTree>
    <p:extLst>
      <p:ext uri="{BB962C8B-B14F-4D97-AF65-F5344CB8AC3E}">
        <p14:creationId xmlns:p14="http://schemas.microsoft.com/office/powerpoint/2010/main" xmlns="" val="792767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0AA8321-BADA-432D-985A-851230CE1F10}"/>
              </a:ext>
            </a:extLst>
          </p:cNvPr>
          <p:cNvSpPr>
            <a:spLocks noGrp="1"/>
          </p:cNvSpPr>
          <p:nvPr>
            <p:ph idx="1"/>
          </p:nvPr>
        </p:nvSpPr>
        <p:spPr/>
        <p:txBody>
          <a:bodyPr/>
          <a:lstStyle/>
          <a:p>
            <a:r>
              <a:rPr lang="nl-NL">
                <a:solidFill>
                  <a:srgbClr val="FFFF00"/>
                </a:solidFill>
              </a:rPr>
              <a:t>Verzekering</a:t>
            </a:r>
          </a:p>
          <a:p>
            <a:r>
              <a:rPr lang="nl-NL"/>
              <a:t>Elke keer dat we van dit brood eten en uit deze beker drinken, wordt ons de trouwe liefde van Christus getoond en op het hart gebonden. Hij heeft zich immers eerst voor ons aan het kruis in de dood gegeven. Nu stilt hij onze geestelijke honger en dorst met zijn lichaam en bloed zodat we eeuwig leven. Dat is even zeker als dat we dit brood eten en uit deze beker drinken.</a:t>
            </a:r>
          </a:p>
          <a:p>
            <a:endParaRPr lang="nl-NL"/>
          </a:p>
        </p:txBody>
      </p:sp>
    </p:spTree>
    <p:extLst>
      <p:ext uri="{BB962C8B-B14F-4D97-AF65-F5344CB8AC3E}">
        <p14:creationId xmlns:p14="http://schemas.microsoft.com/office/powerpoint/2010/main" xmlns="" val="29160499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6</TotalTime>
  <Words>1872</Words>
  <Application>Microsoft Office PowerPoint</Application>
  <PresentationFormat>Aangepast</PresentationFormat>
  <Paragraphs>81</Paragraphs>
  <Slides>23</Slides>
  <Notes>0</Notes>
  <HiddenSlides>0</HiddenSlides>
  <MMClips>0</MMClips>
  <ScaleCrop>false</ScaleCrop>
  <HeadingPairs>
    <vt:vector size="4" baseType="variant">
      <vt:variant>
        <vt:lpstr>Thema</vt:lpstr>
      </vt:variant>
      <vt:variant>
        <vt:i4>1</vt:i4>
      </vt:variant>
      <vt:variant>
        <vt:lpstr>Diatitels</vt:lpstr>
      </vt:variant>
      <vt:variant>
        <vt:i4>23</vt:i4>
      </vt:variant>
    </vt:vector>
  </HeadingPairs>
  <TitlesOfParts>
    <vt:vector size="24" baseType="lpstr">
      <vt:lpstr>Office Theme</vt:lpstr>
      <vt:lpstr>Formulier om het heilig avondmaal te vieren (2)</vt:lpstr>
      <vt:lpstr>Dia 2</vt:lpstr>
      <vt:lpstr>Dia 3</vt:lpstr>
      <vt:lpstr>Dia 4</vt:lpstr>
      <vt:lpstr>Dia 5</vt:lpstr>
      <vt:lpstr>Dia 6</vt:lpstr>
      <vt:lpstr>Dia 7</vt:lpstr>
      <vt:lpstr>Dia 8</vt:lpstr>
      <vt:lpstr>Dia 9</vt:lpstr>
      <vt:lpstr>Dia 10</vt:lpstr>
      <vt:lpstr>Dia 11</vt:lpstr>
      <vt:lpstr>Dia 12</vt:lpstr>
      <vt:lpstr>Dia 13</vt:lpstr>
      <vt:lpstr>Dia 14</vt:lpstr>
      <vt:lpstr>Dia 15</vt:lpstr>
      <vt:lpstr>Dia 16</vt:lpstr>
      <vt:lpstr>Dia 17</vt:lpstr>
      <vt:lpstr>Dia 18</vt:lpstr>
      <vt:lpstr>Dia 19</vt:lpstr>
      <vt:lpstr>Dia 20</vt:lpstr>
      <vt:lpstr>Dia 21</vt:lpstr>
      <vt:lpstr>Dia 22</vt:lpstr>
      <vt:lpstr>Dia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het heilig avondmaal te vieren (2)</dc:title>
  <dc:creator>Heidema, Christiaan</dc:creator>
  <cp:lastModifiedBy>de Heer</cp:lastModifiedBy>
  <cp:revision>2</cp:revision>
  <dcterms:created xsi:type="dcterms:W3CDTF">2018-05-07T18:48:06Z</dcterms:created>
  <dcterms:modified xsi:type="dcterms:W3CDTF">2018-09-18T14:19:12Z</dcterms:modified>
</cp:coreProperties>
</file>