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70" r:id="rId5"/>
    <p:sldId id="269" r:id="rId6"/>
    <p:sldId id="268" r:id="rId7"/>
    <p:sldId id="267" r:id="rId8"/>
    <p:sldId id="266" r:id="rId9"/>
    <p:sldId id="265" r:id="rId10"/>
    <p:sldId id="264" r:id="rId11"/>
    <p:sldId id="263" r:id="rId12"/>
    <p:sldId id="262" r:id="rId13"/>
    <p:sldId id="261" r:id="rId14"/>
    <p:sldId id="260" r:id="rId15"/>
    <p:sldId id="259" r:id="rId16"/>
    <p:sldId id="258" r:id="rId1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144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70578-EB72-4963-8B61-4CDEFB075F74}"/>
              </a:ext>
            </a:extLst>
          </p:cNvPr>
          <p:cNvSpPr>
            <a:spLocks noGrp="1"/>
          </p:cNvSpPr>
          <p:nvPr>
            <p:ph type="ctrTitle"/>
          </p:nvPr>
        </p:nvSpPr>
        <p:spPr/>
        <p:txBody>
          <a:bodyPr/>
          <a:lstStyle/>
          <a:p>
            <a:r>
              <a:rPr lang="nl-NL"/>
              <a:t>Formulier om het heilig avondmaal te vieren (5)</a:t>
            </a:r>
          </a:p>
        </p:txBody>
      </p:sp>
      <p:sp>
        <p:nvSpPr>
          <p:cNvPr id="3" name="Subtitle 2">
            <a:extLst>
              <a:ext uri="{FF2B5EF4-FFF2-40B4-BE49-F238E27FC236}">
                <a16:creationId xmlns:a16="http://schemas.microsoft.com/office/drawing/2014/main" id="{D25FE33B-DA3E-4179-9122-E6F8006D5FAC}"/>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2960688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a:solidFill>
                  <a:srgbClr val="FFFF00"/>
                </a:solidFill>
              </a:rPr>
              <a:t>Viering</a:t>
            </a:r>
          </a:p>
          <a:p>
            <a:r>
              <a:rPr lang="nl-NL" i="1">
                <a:solidFill>
                  <a:schemeClr val="bg1">
                    <a:lumMod val="65000"/>
                  </a:schemeClr>
                </a:solidFill>
              </a:rPr>
              <a:t>Bij het breken en uitdelen van het brood spreekt de voorganger:</a:t>
            </a:r>
          </a:p>
          <a:p>
            <a:r>
              <a:rPr lang="nl-NL"/>
              <a:t>Het brood dat we breken, maakt ons één met het lichaam van Christus. Neem, eet, gedenk en geloof, dat het lichaam van onze Heer gegeven is om al onze zonden te vergeven.</a:t>
            </a:r>
          </a:p>
          <a:p>
            <a:endParaRPr lang="nl-NL"/>
          </a:p>
        </p:txBody>
      </p:sp>
    </p:spTree>
    <p:extLst>
      <p:ext uri="{BB962C8B-B14F-4D97-AF65-F5344CB8AC3E}">
        <p14:creationId xmlns:p14="http://schemas.microsoft.com/office/powerpoint/2010/main" val="3019495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i="1">
                <a:solidFill>
                  <a:schemeClr val="bg1">
                    <a:lumMod val="65000"/>
                  </a:schemeClr>
                </a:solidFill>
              </a:rPr>
              <a:t>En als hij de beker geeft:</a:t>
            </a:r>
          </a:p>
          <a:p>
            <a:r>
              <a:rPr lang="nl-NL"/>
              <a:t>De beker met wijn, waarvoor we God loven en danken, maakt ons één met het bloed van Christus. Neem, drink allen daaruit, gedenk en geloof, dat het kostbare bloed van Jezus Christus, onze Heer, vergoten is om al onze zonden te vergeven.</a:t>
            </a:r>
          </a:p>
          <a:p>
            <a:endParaRPr lang="nl-NL"/>
          </a:p>
        </p:txBody>
      </p:sp>
    </p:spTree>
    <p:extLst>
      <p:ext uri="{BB962C8B-B14F-4D97-AF65-F5344CB8AC3E}">
        <p14:creationId xmlns:p14="http://schemas.microsoft.com/office/powerpoint/2010/main" val="2957940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i="1">
                <a:solidFill>
                  <a:schemeClr val="bg1">
                    <a:lumMod val="65000"/>
                  </a:schemeClr>
                </a:solidFill>
              </a:rPr>
              <a:t>Bij de gaande viering kunnen deze woorden gecombineerd worden tot:</a:t>
            </a:r>
          </a:p>
          <a:p>
            <a:r>
              <a:rPr lang="nl-NL"/>
              <a:t>Het brood dat we breken, maakt ons één met het lichaam van Christus. De beker met wijn, waarvoor we God loven en danken, maakt ons één met het bloed van Christus. Neem dit brood en deze beker, eet en drink, gedenk en geloof dat Jezus Christus, onze Heer, zijn lichaam en bloed gegeven heeft om al onze zonden te vergeven.</a:t>
            </a:r>
          </a:p>
          <a:p>
            <a:endParaRPr lang="nl-NL"/>
          </a:p>
        </p:txBody>
      </p:sp>
    </p:spTree>
    <p:extLst>
      <p:ext uri="{BB962C8B-B14F-4D97-AF65-F5344CB8AC3E}">
        <p14:creationId xmlns:p14="http://schemas.microsoft.com/office/powerpoint/2010/main" val="1598200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i="1">
                <a:solidFill>
                  <a:schemeClr val="bg1">
                    <a:lumMod val="65000"/>
                  </a:schemeClr>
                </a:solidFill>
              </a:rPr>
              <a:t>Bij de dankzegging kan men kiezen uit de volgende alternatieven of ze beide gebruiken.</a:t>
            </a:r>
          </a:p>
          <a:p>
            <a:endParaRPr lang="nl-NL"/>
          </a:p>
        </p:txBody>
      </p:sp>
    </p:spTree>
    <p:extLst>
      <p:ext uri="{BB962C8B-B14F-4D97-AF65-F5344CB8AC3E}">
        <p14:creationId xmlns:p14="http://schemas.microsoft.com/office/powerpoint/2010/main" val="16403890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a:xfrm>
            <a:off x="628650" y="332656"/>
            <a:ext cx="8047806" cy="5844307"/>
          </a:xfrm>
        </p:spPr>
        <p:txBody>
          <a:bodyPr/>
          <a:lstStyle/>
          <a:p>
            <a:r>
              <a:rPr lang="nl-NL">
                <a:solidFill>
                  <a:srgbClr val="FFFF00"/>
                </a:solidFill>
              </a:rPr>
              <a:t>Dankzegging</a:t>
            </a:r>
            <a:r>
              <a:rPr lang="nl-NL"/>
              <a:t> (1)</a:t>
            </a:r>
          </a:p>
          <a:p>
            <a:r>
              <a:rPr lang="nl-NL"/>
              <a:t>Laten we de Heer dankbaar prijzen.</a:t>
            </a:r>
          </a:p>
          <a:p>
            <a:r>
              <a:rPr lang="nl-NL"/>
              <a:t>Zal hij, die zijn eigen Zoon niet heeft gespaard, maar hem omwille van ons allen heeft prijsgegeven, ons met hem niet alles schenken? Wie zal Gods uitverkorenen aanklagen? God zelf spreekt ons vrij. Wie zal ons veroordelen? Christus Jezus, die gestorven is, meer nog, die is opgewekt en aan de rechterhand van God zit, pleit voor ons. Niets zal ons kunnen scheiden van de liefde van God, die hij ons gegeven heeft in Christus Jezus, onze Heer.</a:t>
            </a:r>
          </a:p>
          <a:p>
            <a:endParaRPr lang="nl-NL"/>
          </a:p>
        </p:txBody>
      </p:sp>
    </p:spTree>
    <p:extLst>
      <p:ext uri="{BB962C8B-B14F-4D97-AF65-F5344CB8AC3E}">
        <p14:creationId xmlns:p14="http://schemas.microsoft.com/office/powerpoint/2010/main" val="1036115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a:solidFill>
                  <a:srgbClr val="FFFF00"/>
                </a:solidFill>
              </a:rPr>
              <a:t>Dankzegging</a:t>
            </a:r>
            <a:r>
              <a:rPr lang="nl-NL"/>
              <a:t> (2)</a:t>
            </a:r>
          </a:p>
          <a:p>
            <a:r>
              <a:rPr lang="nl-NL"/>
              <a:t>Heer, onze God, we danken u hartelijk voor de viering van dit avondmaal. U maakt ons er zeker van dat we door Jezus Christus vergeving van onze zonden en eeuwig leven hebben. Wij bidden u: laat ons door uw heilige Geest groeien in geloof. Geef ons de kracht om in ons leven te vechten tegen zonde en weerstand te bieden aan verleidingen.  Doe ons uitzien naar de dag van Jezus Christus. Vervul al uw beloften. Dit alles bidden wij u in zijn naam. Amen.</a:t>
            </a:r>
          </a:p>
          <a:p>
            <a:endParaRPr lang="nl-NL"/>
          </a:p>
        </p:txBody>
      </p:sp>
    </p:spTree>
    <p:extLst>
      <p:ext uri="{BB962C8B-B14F-4D97-AF65-F5344CB8AC3E}">
        <p14:creationId xmlns:p14="http://schemas.microsoft.com/office/powerpoint/2010/main" val="4021575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a:solidFill>
                  <a:srgbClr val="FFFF00"/>
                </a:solidFill>
              </a:rPr>
              <a:t>Lied</a:t>
            </a:r>
          </a:p>
          <a:p>
            <a:r>
              <a:rPr lang="nl-NL" i="1">
                <a:solidFill>
                  <a:schemeClr val="bg1">
                    <a:lumMod val="65000"/>
                  </a:schemeClr>
                </a:solidFill>
              </a:rPr>
              <a:t>De avondmaalsviering wordt afgesloten met het zingen van een psalm of gezang.</a:t>
            </a:r>
          </a:p>
          <a:p>
            <a:endParaRPr lang="nl-NL"/>
          </a:p>
        </p:txBody>
      </p:sp>
    </p:spTree>
    <p:extLst>
      <p:ext uri="{BB962C8B-B14F-4D97-AF65-F5344CB8AC3E}">
        <p14:creationId xmlns:p14="http://schemas.microsoft.com/office/powerpoint/2010/main" val="3162573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Instelling</a:t>
            </a:r>
          </a:p>
          <a:p>
            <a:r>
              <a:rPr lang="nl-NL"/>
              <a:t>We zijn hier bij elkaar om in opdracht van onze Heer zijn dood te verkondigen. Laten we eerst beluisteren hoe de instelling van het avondmaal beschreven wordt in het heilig evangelie:</a:t>
            </a:r>
          </a:p>
          <a:p>
            <a:endParaRPr lang="nl-NL"/>
          </a:p>
        </p:txBody>
      </p:sp>
    </p:spTree>
    <p:extLst>
      <p:ext uri="{BB962C8B-B14F-4D97-AF65-F5344CB8AC3E}">
        <p14:creationId xmlns:p14="http://schemas.microsoft.com/office/powerpoint/2010/main" val="4045879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a:t>Toen ze verder aten nam Jezus een brood, sprak het zegengebed uit, brak het brood en gaf de leerlingen ervan met de woorden: ‘Neem, eet, dit is mijn lichaam.’ En hij nam een beker, sprak het dankgebed uit en gaf hun de beker met de woorden: ‘Drink allen hieruit, dit is mijn bloed, het bloed van het verbond, dat voor velen wordt vergoten tot vergeving van zonden. Ik zeg jullie: vanaf vandaag zal ik niet meer van de vrucht van de wijnstok drinken tot de dag komt dat ik er met jullie opnieuw van zal drinken in het koninkrijk van mijn Vader.’</a:t>
            </a:r>
          </a:p>
          <a:p>
            <a:endParaRPr lang="nl-NL"/>
          </a:p>
        </p:txBody>
      </p:sp>
    </p:spTree>
    <p:extLst>
      <p:ext uri="{BB962C8B-B14F-4D97-AF65-F5344CB8AC3E}">
        <p14:creationId xmlns:p14="http://schemas.microsoft.com/office/powerpoint/2010/main" val="1953505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a:solidFill>
                  <a:srgbClr val="FFFF00"/>
                </a:solidFill>
              </a:rPr>
              <a:t>Christus gedenken</a:t>
            </a:r>
          </a:p>
          <a:p>
            <a:r>
              <a:rPr lang="nl-NL"/>
              <a:t>We gedenken dat Jezus, onze Heer, aan het kruis zijn lichaam en zijn bloed gegeven heeft voor de zijnen. In zijn grote liefde voor ons heeft hij zich geofferd, opdat wij een nieuw leven zouden gaan leiden en de dood geen macht meer over ons zou hebben.  Het avondmaal richt onze aandacht op deze zelfovergave van de Heer. Het vervult ons met schaamte om onze zonden, maar ook met dankbaarheid om zijn liefde die alles goed maakt.</a:t>
            </a:r>
          </a:p>
          <a:p>
            <a:endParaRPr lang="nl-NL"/>
          </a:p>
        </p:txBody>
      </p:sp>
    </p:spTree>
    <p:extLst>
      <p:ext uri="{BB962C8B-B14F-4D97-AF65-F5344CB8AC3E}">
        <p14:creationId xmlns:p14="http://schemas.microsoft.com/office/powerpoint/2010/main" val="2853106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a:solidFill>
                  <a:srgbClr val="FFFF00"/>
                </a:solidFill>
              </a:rPr>
              <a:t>Gemeenschap en verwachting</a:t>
            </a:r>
          </a:p>
          <a:p>
            <a:r>
              <a:rPr lang="nl-NL"/>
              <a:t>We beleven aan deze tafel  de vreugdevolle eenheid met Christus en met elkaar. Door samen aan Christus’ tafel te eten en te drinken, willen we elkaar ook dienen in het dagelijks leven. Verder laat het avondmaal ons denken aan de terugkeer van onze Heer, waarnaar we uitzien.  Aan het avondmaal mogen we alvast iets proeven van de blijdschap die de bruiloft van het Lam geeft. Straks zal onze Heer met ons wijn drinken in het koninkrijk van zijn Vader.</a:t>
            </a:r>
          </a:p>
          <a:p>
            <a:endParaRPr lang="nl-NL"/>
          </a:p>
        </p:txBody>
      </p:sp>
    </p:spTree>
    <p:extLst>
      <p:ext uri="{BB962C8B-B14F-4D97-AF65-F5344CB8AC3E}">
        <p14:creationId xmlns:p14="http://schemas.microsoft.com/office/powerpoint/2010/main" val="1603274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a:t>Daarom mogen we het avondmaal ook niet onverschillig en zonder oprecht geloof vieren. We moeten dat juist doen met eerbied voor God en in heilige, gespannen verwachting. Straks zal de Heer alle tranen uit onze ogen wissen en zal aan alle gebrokenheid en nood een einde gekomen zijn. En hij zal over alles en allen regeren.</a:t>
            </a:r>
          </a:p>
          <a:p>
            <a:endParaRPr lang="nl-NL"/>
          </a:p>
        </p:txBody>
      </p:sp>
    </p:spTree>
    <p:extLst>
      <p:ext uri="{BB962C8B-B14F-4D97-AF65-F5344CB8AC3E}">
        <p14:creationId xmlns:p14="http://schemas.microsoft.com/office/powerpoint/2010/main" val="3355169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a:xfrm>
            <a:off x="628650" y="332656"/>
            <a:ext cx="8191822" cy="5844307"/>
          </a:xfrm>
        </p:spPr>
        <p:txBody>
          <a:bodyPr/>
          <a:lstStyle/>
          <a:p>
            <a:r>
              <a:rPr lang="nl-NL">
                <a:solidFill>
                  <a:srgbClr val="FFFF00"/>
                </a:solidFill>
              </a:rPr>
              <a:t>Gebed</a:t>
            </a:r>
          </a:p>
          <a:p>
            <a:r>
              <a:rPr lang="nl-NL"/>
              <a:t>God, onze Vader, we danken u voor het geschenk van het avondmaal. We prijzen u om de liefde van Christus, die zijn leven voor ons gaf. We erkennen onze schuld en danken u ervoor dat u onze zonden vergeeft. Wij vragen u: zend ons uw heilige Geest, zodat we gevoed worden met Jezus Christus, het brood uit de hemel. We zien uit naar de terugkeer van onze Heer, naar de bruiloft van het Lam. Bemoedig ons met dat vooruitzicht, wanneer wij in dit leven moeite, schuld en gebrokenheid ervaren. Verhoor ons gebed in Jezus’ naam. Amen.</a:t>
            </a:r>
          </a:p>
          <a:p>
            <a:endParaRPr lang="nl-NL"/>
          </a:p>
        </p:txBody>
      </p:sp>
    </p:spTree>
    <p:extLst>
      <p:ext uri="{BB962C8B-B14F-4D97-AF65-F5344CB8AC3E}">
        <p14:creationId xmlns:p14="http://schemas.microsoft.com/office/powerpoint/2010/main" val="254864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a:solidFill>
                  <a:srgbClr val="FFFF00"/>
                </a:solidFill>
              </a:rPr>
              <a:t>Geloofsbelijdenis</a:t>
            </a:r>
          </a:p>
          <a:p>
            <a:r>
              <a:rPr lang="nl-NL" i="1">
                <a:solidFill>
                  <a:schemeClr val="bg1">
                    <a:lumMod val="65000"/>
                  </a:schemeClr>
                </a:solidFill>
              </a:rPr>
              <a:t>Apostolische Geloofsbelijdenis of Geloofsbelijdenis van Nicea, gesproken of gezongen</a:t>
            </a:r>
          </a:p>
          <a:p>
            <a:endParaRPr lang="nl-NL"/>
          </a:p>
        </p:txBody>
      </p:sp>
    </p:spTree>
    <p:extLst>
      <p:ext uri="{BB962C8B-B14F-4D97-AF65-F5344CB8AC3E}">
        <p14:creationId xmlns:p14="http://schemas.microsoft.com/office/powerpoint/2010/main" val="1223099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77E5B-F8AD-4FD9-9404-7E74E26732BC}"/>
              </a:ext>
            </a:extLst>
          </p:cNvPr>
          <p:cNvSpPr>
            <a:spLocks noGrp="1"/>
          </p:cNvSpPr>
          <p:nvPr>
            <p:ph idx="1"/>
          </p:nvPr>
        </p:nvSpPr>
        <p:spPr/>
        <p:txBody>
          <a:bodyPr/>
          <a:lstStyle/>
          <a:p>
            <a:r>
              <a:rPr lang="nl-NL">
                <a:solidFill>
                  <a:srgbClr val="FFFF00"/>
                </a:solidFill>
              </a:rPr>
              <a:t>Opwekking</a:t>
            </a:r>
          </a:p>
          <a:p>
            <a:r>
              <a:rPr lang="nl-NL"/>
              <a:t>Dit brood en deze wijn zijn afbeeldingen van het lichaam en het bloed van Jezus Christus, onze Heer. Laten we daarom onze harten richten op hem, die koning is in de hemel en gastheer aan deze tafel.</a:t>
            </a:r>
          </a:p>
          <a:p>
            <a:endParaRPr lang="nl-NL"/>
          </a:p>
        </p:txBody>
      </p:sp>
    </p:spTree>
    <p:extLst>
      <p:ext uri="{BB962C8B-B14F-4D97-AF65-F5344CB8AC3E}">
        <p14:creationId xmlns:p14="http://schemas.microsoft.com/office/powerpoint/2010/main" val="28280155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3</TotalTime>
  <Words>997</Words>
  <Application>Microsoft Office PowerPoint</Application>
  <PresentationFormat>On-screen Show (4:3)</PresentationFormat>
  <Paragraphs>32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Formulier om het heilig avondmaal te vieren (5)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het heilig avondmaal te vieren (5)</dc:title>
  <dc:creator>Heidema, Christiaan</dc:creator>
  <cp:lastModifiedBy>Heidema, Christiaan</cp:lastModifiedBy>
  <cp:revision>1</cp:revision>
  <dcterms:created xsi:type="dcterms:W3CDTF">2018-05-08T06:18:21Z</dcterms:created>
  <dcterms:modified xsi:type="dcterms:W3CDTF">2018-05-08T06:21:30Z</dcterms:modified>
</cp:coreProperties>
</file>